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9" r:id="rId2"/>
    <p:sldId id="265" r:id="rId3"/>
    <p:sldId id="295" r:id="rId4"/>
    <p:sldId id="267" r:id="rId5"/>
    <p:sldId id="268" r:id="rId6"/>
    <p:sldId id="291" r:id="rId7"/>
    <p:sldId id="282" r:id="rId8"/>
    <p:sldId id="269" r:id="rId9"/>
    <p:sldId id="271" r:id="rId10"/>
    <p:sldId id="270" r:id="rId11"/>
    <p:sldId id="292" r:id="rId12"/>
    <p:sldId id="288" r:id="rId13"/>
    <p:sldId id="289" r:id="rId14"/>
    <p:sldId id="273" r:id="rId15"/>
    <p:sldId id="272" r:id="rId16"/>
    <p:sldId id="274" r:id="rId17"/>
    <p:sldId id="275" r:id="rId18"/>
    <p:sldId id="290" r:id="rId19"/>
    <p:sldId id="280" r:id="rId20"/>
    <p:sldId id="281" r:id="rId21"/>
    <p:sldId id="276" r:id="rId22"/>
    <p:sldId id="293" r:id="rId23"/>
    <p:sldId id="286" r:id="rId24"/>
    <p:sldId id="294" r:id="rId25"/>
    <p:sldId id="277" r:id="rId26"/>
    <p:sldId id="285" r:id="rId27"/>
    <p:sldId id="278" r:id="rId28"/>
    <p:sldId id="279" r:id="rId29"/>
  </p:sldIdLst>
  <p:sldSz cx="9144000" cy="6858000" type="screen4x3"/>
  <p:notesSz cx="6451600" cy="9321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  <a:srgbClr val="99CC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3369" autoAdjust="0"/>
  </p:normalViewPr>
  <p:slideViewPr>
    <p:cSldViewPr snapToGrid="0" snapToObjects="1">
      <p:cViewPr varScale="1">
        <p:scale>
          <a:sx n="66" d="100"/>
          <a:sy n="66" d="100"/>
        </p:scale>
        <p:origin x="-558" y="-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4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654415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r">
              <a:defRPr sz="1200"/>
            </a:lvl1pPr>
          </a:lstStyle>
          <a:p>
            <a:fld id="{BCDB334D-D17F-49C4-91DD-37BB7E818209}" type="datetimeFigureOut">
              <a:rPr lang="de-CH" smtClean="0"/>
              <a:pPr/>
              <a:t>27.05.2014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00088"/>
            <a:ext cx="4657725" cy="3494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116" tIns="45058" rIns="90116" bIns="45058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5161" y="4427856"/>
            <a:ext cx="5161280" cy="4194810"/>
          </a:xfrm>
          <a:prstGeom prst="rect">
            <a:avLst/>
          </a:prstGeom>
        </p:spPr>
        <p:txBody>
          <a:bodyPr vert="horz" lIns="90116" tIns="45058" rIns="90116" bIns="4505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54415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r">
              <a:defRPr sz="1200"/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Halbwertszeit der Rotation</a:t>
            </a:r>
            <a:r>
              <a:rPr lang="de-CH" baseline="0" dirty="0" smtClean="0"/>
              <a:t> ist ca. 50 sec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4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4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4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4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4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  <p:pic>
        <p:nvPicPr>
          <p:cNvPr id="8" name="Picture 7" descr="asl_logo.pdf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auFeedbackCont.mp4" TargetMode="Externa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input_video_overlay_HD.WMV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Leica.mp4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png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Final </a:t>
            </a:r>
            <a:r>
              <a:rPr lang="de-CH" dirty="0" err="1" smtClean="0"/>
              <a:t>Presentation</a:t>
            </a:r>
            <a:r>
              <a:rPr lang="de-CH" dirty="0" smtClean="0"/>
              <a:t> (Semester Thesis)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Estimation of Actuation Configuration for a Multi-Actuated Blimp</a:t>
            </a:r>
            <a:endParaRPr lang="de-CH" dirty="0"/>
          </a:p>
        </p:txBody>
      </p:sp>
      <p:sp>
        <p:nvSpPr>
          <p:cNvPr id="10" name="Untertitel 1"/>
          <p:cNvSpPr txBox="1">
            <a:spLocks/>
          </p:cNvSpPr>
          <p:nvPr/>
        </p:nvSpPr>
        <p:spPr>
          <a:xfrm>
            <a:off x="323850" y="5103626"/>
            <a:ext cx="8496300" cy="832940"/>
          </a:xfrm>
          <a:prstGeom prst="rect">
            <a:avLst/>
          </a:prstGeom>
          <a:noFill/>
          <a:ln>
            <a:noFill/>
          </a:ln>
        </p:spPr>
        <p:txBody>
          <a:bodyPr vert="horz" lIns="144000" tIns="108000" rIns="14400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Students</a:t>
            </a:r>
            <a:r>
              <a:rPr kumimoji="0" lang="de-CH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Matthias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Krebs		</a:t>
            </a:r>
            <a:r>
              <a:rPr kumimoji="0" lang="de-CH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Advisors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Kostas Alexis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lang="de-CH" baseline="0" dirty="0" smtClean="0">
                <a:solidFill>
                  <a:schemeClr val="bg1"/>
                </a:solidFill>
              </a:rPr>
              <a:t>		Simon</a:t>
            </a:r>
            <a:r>
              <a:rPr lang="de-CH" dirty="0" smtClean="0">
                <a:solidFill>
                  <a:schemeClr val="bg1"/>
                </a:solidFill>
              </a:rPr>
              <a:t> Laube				Markus Achtelik</a:t>
            </a:r>
            <a:endParaRPr kumimoji="0" lang="de-CH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 rot="20965106">
            <a:off x="6564298" y="4914594"/>
            <a:ext cx="2261191" cy="945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rgbClr val="00B050"/>
                </a:solidFill>
              </a:rPr>
              <a:t>e.g. Drag </a:t>
            </a:r>
            <a:r>
              <a:rPr lang="de-CH" dirty="0" err="1" smtClean="0">
                <a:solidFill>
                  <a:srgbClr val="00B050"/>
                </a:solidFill>
              </a:rPr>
              <a:t>Torque</a:t>
            </a:r>
            <a:r>
              <a:rPr lang="de-CH" dirty="0" smtClean="0">
                <a:solidFill>
                  <a:srgbClr val="00B050"/>
                </a:solidFill>
              </a:rPr>
              <a:t> </a:t>
            </a:r>
            <a:r>
              <a:rPr lang="de-CH" dirty="0" err="1" smtClean="0">
                <a:solidFill>
                  <a:srgbClr val="00B050"/>
                </a:solidFill>
              </a:rPr>
              <a:t>would</a:t>
            </a:r>
            <a:r>
              <a:rPr lang="de-CH" dirty="0" smtClean="0">
                <a:solidFill>
                  <a:srgbClr val="00B050"/>
                </a:solidFill>
              </a:rPr>
              <a:t> </a:t>
            </a:r>
            <a:r>
              <a:rPr lang="de-CH" dirty="0" err="1" smtClean="0">
                <a:solidFill>
                  <a:srgbClr val="00B050"/>
                </a:solidFill>
              </a:rPr>
              <a:t>be</a:t>
            </a:r>
            <a:r>
              <a:rPr lang="de-CH" dirty="0" smtClean="0">
                <a:solidFill>
                  <a:srgbClr val="00B050"/>
                </a:solidFill>
              </a:rPr>
              <a:t> </a:t>
            </a:r>
            <a:r>
              <a:rPr lang="de-CH" dirty="0" err="1" smtClean="0">
                <a:solidFill>
                  <a:srgbClr val="00B050"/>
                </a:solidFill>
              </a:rPr>
              <a:t>another</a:t>
            </a:r>
            <a:r>
              <a:rPr lang="de-CH" dirty="0" smtClean="0">
                <a:solidFill>
                  <a:srgbClr val="00B050"/>
                </a:solidFill>
              </a:rPr>
              <a:t> </a:t>
            </a:r>
            <a:r>
              <a:rPr lang="de-CH" dirty="0" err="1" smtClean="0">
                <a:solidFill>
                  <a:srgbClr val="00B050"/>
                </a:solidFill>
              </a:rPr>
              <a:t>jointly</a:t>
            </a:r>
            <a:r>
              <a:rPr lang="de-CH" dirty="0" smtClean="0">
                <a:solidFill>
                  <a:srgbClr val="00B050"/>
                </a:solidFill>
              </a:rPr>
              <a:t> observable </a:t>
            </a:r>
            <a:r>
              <a:rPr lang="de-CH" dirty="0" err="1" smtClean="0">
                <a:solidFill>
                  <a:srgbClr val="00B050"/>
                </a:solidFill>
              </a:rPr>
              <a:t>param</a:t>
            </a:r>
            <a:endParaRPr lang="de-CH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Position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8496300" cy="772227"/>
          </a:xfrm>
        </p:spPr>
        <p:txBody>
          <a:bodyPr/>
          <a:lstStyle/>
          <a:p>
            <a:r>
              <a:rPr lang="de-CH" dirty="0" err="1" smtClean="0"/>
              <a:t>Full</a:t>
            </a:r>
            <a:r>
              <a:rPr lang="de-CH" dirty="0" smtClean="0"/>
              <a:t> Parameter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observable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Position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9664212" cy="424293"/>
          </a:xfrm>
        </p:spPr>
        <p:txBody>
          <a:bodyPr/>
          <a:lstStyle/>
          <a:p>
            <a:r>
              <a:rPr lang="de-CH" dirty="0" smtClean="0">
                <a:solidFill>
                  <a:schemeClr val="bg2"/>
                </a:solidFill>
              </a:rPr>
              <a:t>Position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assumed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on </a:t>
            </a:r>
            <a:r>
              <a:rPr lang="de-CH" dirty="0" err="1" smtClean="0"/>
              <a:t>sphere</a:t>
            </a:r>
            <a:endParaRPr lang="de-CH" dirty="0" smtClean="0"/>
          </a:p>
          <a:p>
            <a:r>
              <a:rPr lang="de-CH" dirty="0" smtClean="0">
                <a:solidFill>
                  <a:schemeClr val="bg2"/>
                </a:solidFill>
              </a:rPr>
              <a:t>Radius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smtClean="0">
                <a:solidFill>
                  <a:schemeClr val="bg2"/>
                </a:solidFill>
              </a:rPr>
              <a:t>mass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assumed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known</a:t>
            </a:r>
            <a:r>
              <a:rPr lang="de-CH" dirty="0" smtClean="0"/>
              <a:t> 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scales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J &amp; </a:t>
            </a: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cog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de-CH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CH" sz="1800" dirty="0" smtClean="0"/>
              <a:t>  </a:t>
            </a:r>
            <a:endParaRPr lang="en-US" sz="1800" dirty="0" smtClean="0"/>
          </a:p>
          <a:p>
            <a:pPr lvl="1"/>
            <a:endParaRPr lang="en-US" sz="16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/>
          <p:cNvSpPr/>
          <p:nvPr/>
        </p:nvSpPr>
        <p:spPr>
          <a:xfrm>
            <a:off x="4299031" y="4317325"/>
            <a:ext cx="504000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19591"/>
          </a:xfrm>
        </p:spPr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>
              <a:solidFill>
                <a:srgbClr val="FFC000"/>
              </a:solidFill>
            </a:endParaRPr>
          </a:p>
          <a:p>
            <a:pPr lvl="1">
              <a:buNone/>
            </a:pPr>
            <a:endParaRPr lang="en-US" dirty="0" smtClean="0">
              <a:solidFill>
                <a:srgbClr val="FFC000"/>
              </a:solidFill>
            </a:endParaRPr>
          </a:p>
          <a:p>
            <a:endParaRPr lang="en-US" dirty="0" smtClean="0"/>
          </a:p>
        </p:txBody>
      </p:sp>
      <p:sp>
        <p:nvSpPr>
          <p:cNvPr id="31" name="Rechteck 30"/>
          <p:cNvSpPr/>
          <p:nvPr/>
        </p:nvSpPr>
        <p:spPr>
          <a:xfrm>
            <a:off x="6828932" y="4317189"/>
            <a:ext cx="1237280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3084544" y="4317189"/>
            <a:ext cx="864000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Rechteck 28"/>
          <p:cNvSpPr/>
          <p:nvPr/>
        </p:nvSpPr>
        <p:spPr>
          <a:xfrm>
            <a:off x="5454194" y="2718199"/>
            <a:ext cx="324000" cy="540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Rechteck 27"/>
          <p:cNvSpPr/>
          <p:nvPr/>
        </p:nvSpPr>
        <p:spPr>
          <a:xfrm>
            <a:off x="4414528" y="2705749"/>
            <a:ext cx="491641" cy="540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 26"/>
          <p:cNvSpPr/>
          <p:nvPr/>
        </p:nvSpPr>
        <p:spPr>
          <a:xfrm>
            <a:off x="5565882" y="4317189"/>
            <a:ext cx="853146" cy="552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/>
          <p:cNvSpPr/>
          <p:nvPr/>
        </p:nvSpPr>
        <p:spPr>
          <a:xfrm>
            <a:off x="2235336" y="4301423"/>
            <a:ext cx="684000" cy="552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/>
          <p:cNvSpPr/>
          <p:nvPr/>
        </p:nvSpPr>
        <p:spPr>
          <a:xfrm>
            <a:off x="5125155" y="2718199"/>
            <a:ext cx="324000" cy="540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/>
          <p:cNvSpPr/>
          <p:nvPr/>
        </p:nvSpPr>
        <p:spPr>
          <a:xfrm>
            <a:off x="3096656" y="2705749"/>
            <a:ext cx="491641" cy="540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611" y="2829472"/>
            <a:ext cx="4933950" cy="361950"/>
          </a:xfrm>
          <a:prstGeom prst="rect">
            <a:avLst/>
          </a:prstGeom>
          <a:noFill/>
        </p:spPr>
      </p:pic>
      <p:pic>
        <p:nvPicPr>
          <p:cNvPr id="21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52487" y="4137136"/>
            <a:ext cx="7439025" cy="12668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oriented</a:t>
            </a:r>
            <a:r>
              <a:rPr lang="de-CH" dirty="0" smtClean="0"/>
              <a:t> </a:t>
            </a:r>
            <a:r>
              <a:rPr lang="de-CH" dirty="0" err="1" smtClean="0"/>
              <a:t>simulator</a:t>
            </a:r>
            <a:r>
              <a:rPr lang="de-CH" dirty="0" smtClean="0"/>
              <a:t> in </a:t>
            </a:r>
            <a:r>
              <a:rPr lang="de-CH" cap="small" dirty="0" err="1" smtClean="0"/>
              <a:t>Matlab</a:t>
            </a:r>
            <a:endParaRPr lang="de-CH" cap="small" dirty="0" smtClean="0"/>
          </a:p>
          <a:p>
            <a:r>
              <a:rPr lang="de-CH" dirty="0" smtClean="0"/>
              <a:t>Modular </a:t>
            </a:r>
            <a:r>
              <a:rPr lang="de-CH" dirty="0" err="1" smtClean="0"/>
              <a:t>concept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(</a:t>
            </a:r>
            <a:r>
              <a:rPr lang="de-CH" dirty="0" err="1" smtClean="0"/>
              <a:t>almost</a:t>
            </a:r>
            <a:r>
              <a:rPr lang="de-CH" dirty="0" smtClean="0"/>
              <a:t>) </a:t>
            </a:r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blimps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829994" y="4009292"/>
            <a:ext cx="1533378" cy="7877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Part</a:t>
            </a:r>
          </a:p>
          <a:p>
            <a:pPr algn="ctr"/>
            <a:r>
              <a:rPr lang="de-CH" sz="1200" dirty="0" smtClean="0"/>
              <a:t>mass, </a:t>
            </a:r>
            <a:r>
              <a:rPr lang="de-CH" sz="1200" dirty="0" err="1" smtClean="0"/>
              <a:t>dimension</a:t>
            </a:r>
            <a:r>
              <a:rPr lang="de-CH" sz="1200" dirty="0" smtClean="0"/>
              <a:t>, </a:t>
            </a:r>
            <a:r>
              <a:rPr lang="de-CH" sz="1200" dirty="0" err="1" smtClean="0"/>
              <a:t>drag</a:t>
            </a:r>
            <a:r>
              <a:rPr lang="de-CH" sz="1200" dirty="0" smtClean="0"/>
              <a:t> </a:t>
            </a:r>
            <a:r>
              <a:rPr lang="de-CH" sz="1200" dirty="0" err="1" smtClean="0"/>
              <a:t>coeff</a:t>
            </a:r>
            <a:r>
              <a:rPr lang="de-CH" sz="1200" dirty="0" smtClean="0"/>
              <a:t>., …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829994" y="3083169"/>
            <a:ext cx="1533378" cy="78779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Assembly</a:t>
            </a:r>
          </a:p>
          <a:p>
            <a:pPr algn="ctr"/>
            <a:r>
              <a:rPr lang="en-US" sz="1200" dirty="0" smtClean="0"/>
              <a:t>parts, Hamiltonians, …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829994" y="4921348"/>
            <a:ext cx="1533378" cy="787790"/>
          </a:xfrm>
          <a:prstGeom prst="rect">
            <a:avLst/>
          </a:prstGeom>
          <a:ln/>
          <a:effectLst>
            <a:outerShdw blurRad="25400" dist="63500" dir="2700000" algn="tl" rotWithShape="0">
              <a:schemeClr val="bg2">
                <a:lumMod val="75000"/>
                <a:alpha val="7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Actuator</a:t>
            </a:r>
            <a:endParaRPr lang="de-CH" dirty="0" smtClean="0"/>
          </a:p>
          <a:p>
            <a:pPr algn="ctr"/>
            <a:r>
              <a:rPr lang="de-CH" sz="1200" dirty="0" smtClean="0"/>
              <a:t>States, </a:t>
            </a:r>
            <a:r>
              <a:rPr lang="de-CH" sz="1200" dirty="0" err="1" smtClean="0"/>
              <a:t>active</a:t>
            </a:r>
            <a:r>
              <a:rPr lang="de-CH" sz="1200" dirty="0" smtClean="0"/>
              <a:t> </a:t>
            </a:r>
            <a:r>
              <a:rPr lang="de-CH" sz="1200" dirty="0" err="1" smtClean="0"/>
              <a:t>forces</a:t>
            </a:r>
            <a:r>
              <a:rPr lang="de-CH" sz="1200" dirty="0" smtClean="0"/>
              <a:t> …</a:t>
            </a:r>
            <a:endParaRPr lang="de-CH" dirty="0"/>
          </a:p>
        </p:txBody>
      </p:sp>
      <p:cxnSp>
        <p:nvCxnSpPr>
          <p:cNvPr id="36" name="Gerade Verbindung 35"/>
          <p:cNvCxnSpPr>
            <a:stCxn id="12" idx="1"/>
            <a:endCxn id="13" idx="3"/>
          </p:cNvCxnSpPr>
          <p:nvPr/>
        </p:nvCxnSpPr>
        <p:spPr>
          <a:xfrm flipH="1">
            <a:off x="3743824" y="3786551"/>
            <a:ext cx="1782421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37"/>
          <p:cNvCxnSpPr>
            <a:stCxn id="12" idx="1"/>
            <a:endCxn id="15" idx="3"/>
          </p:cNvCxnSpPr>
          <p:nvPr/>
        </p:nvCxnSpPr>
        <p:spPr>
          <a:xfrm flipH="1">
            <a:off x="5520938" y="3786551"/>
            <a:ext cx="5307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12" idx="1"/>
            <a:endCxn id="26" idx="3"/>
          </p:cNvCxnSpPr>
          <p:nvPr/>
        </p:nvCxnSpPr>
        <p:spPr>
          <a:xfrm>
            <a:off x="5526245" y="3786551"/>
            <a:ext cx="2032055" cy="3423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1" idx="1"/>
            <a:endCxn id="30" idx="3"/>
          </p:cNvCxnSpPr>
          <p:nvPr/>
        </p:nvCxnSpPr>
        <p:spPr>
          <a:xfrm flipH="1">
            <a:off x="5301061" y="4712674"/>
            <a:ext cx="423853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21" idx="1"/>
            <a:endCxn id="31" idx="3"/>
          </p:cNvCxnSpPr>
          <p:nvPr/>
        </p:nvCxnSpPr>
        <p:spPr>
          <a:xfrm>
            <a:off x="5724914" y="4712674"/>
            <a:ext cx="461893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26" idx="1"/>
            <a:endCxn id="27" idx="3"/>
          </p:cNvCxnSpPr>
          <p:nvPr/>
        </p:nvCxnSpPr>
        <p:spPr>
          <a:xfrm flipH="1">
            <a:off x="7180300" y="4508698"/>
            <a:ext cx="378000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26" idx="1"/>
            <a:endCxn id="28" idx="3"/>
          </p:cNvCxnSpPr>
          <p:nvPr/>
        </p:nvCxnSpPr>
        <p:spPr>
          <a:xfrm>
            <a:off x="7558300" y="4508698"/>
            <a:ext cx="491056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3047472" y="3207432"/>
            <a:ext cx="5620492" cy="219600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Diagonal liegende Ecken des Rechtecks schneiden 11"/>
          <p:cNvSpPr/>
          <p:nvPr/>
        </p:nvSpPr>
        <p:spPr>
          <a:xfrm>
            <a:off x="4928368" y="3406723"/>
            <a:ext cx="1195754" cy="379828"/>
          </a:xfrm>
          <a:prstGeom prst="snip2Diag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Skye</a:t>
            </a:r>
            <a:endParaRPr lang="de-CH" dirty="0"/>
          </a:p>
        </p:txBody>
      </p:sp>
      <p:sp>
        <p:nvSpPr>
          <p:cNvPr id="13" name="Diagonal liegende Ecken des Rechtecks schneiden 12"/>
          <p:cNvSpPr/>
          <p:nvPr/>
        </p:nvSpPr>
        <p:spPr>
          <a:xfrm>
            <a:off x="3145947" y="4128870"/>
            <a:ext cx="1195754" cy="379828"/>
          </a:xfrm>
          <a:prstGeom prst="snip2Diag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Hull</a:t>
            </a:r>
            <a:endParaRPr lang="de-CH" dirty="0"/>
          </a:p>
        </p:txBody>
      </p:sp>
      <p:grpSp>
        <p:nvGrpSpPr>
          <p:cNvPr id="57" name="Gruppieren 56"/>
          <p:cNvGrpSpPr/>
          <p:nvPr/>
        </p:nvGrpSpPr>
        <p:grpSpPr>
          <a:xfrm>
            <a:off x="4923061" y="4128870"/>
            <a:ext cx="1641746" cy="1186374"/>
            <a:chOff x="5148149" y="4213278"/>
            <a:chExt cx="1641746" cy="1186374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5148149" y="4213278"/>
              <a:ext cx="1399730" cy="583804"/>
              <a:chOff x="4893211" y="5073748"/>
              <a:chExt cx="1399730" cy="583804"/>
            </a:xfrm>
          </p:grpSpPr>
          <p:sp>
            <p:nvSpPr>
              <p:cNvPr id="15" name="Diagonal liegende Ecken des Rechtecks schneiden 14"/>
              <p:cNvSpPr/>
              <p:nvPr/>
            </p:nvSpPr>
            <p:spPr>
              <a:xfrm>
                <a:off x="4893211" y="5073748"/>
                <a:ext cx="1195754" cy="379828"/>
              </a:xfrm>
              <a:prstGeom prst="snip2Diag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2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AU</a:t>
                </a:r>
                <a:endParaRPr lang="de-CH" dirty="0"/>
              </a:p>
            </p:txBody>
          </p:sp>
          <p:sp>
            <p:nvSpPr>
              <p:cNvPr id="19" name="Diagonal liegende Ecken des Rechtecks schneiden 18"/>
              <p:cNvSpPr/>
              <p:nvPr/>
            </p:nvSpPr>
            <p:spPr>
              <a:xfrm>
                <a:off x="4961203" y="5141740"/>
                <a:ext cx="1195754" cy="379828"/>
              </a:xfrm>
              <a:prstGeom prst="snip2Diag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2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AU</a:t>
                </a:r>
                <a:endParaRPr lang="de-CH" dirty="0"/>
              </a:p>
            </p:txBody>
          </p:sp>
          <p:sp>
            <p:nvSpPr>
              <p:cNvPr id="20" name="Diagonal liegende Ecken des Rechtecks schneiden 19"/>
              <p:cNvSpPr/>
              <p:nvPr/>
            </p:nvSpPr>
            <p:spPr>
              <a:xfrm>
                <a:off x="5029195" y="5209732"/>
                <a:ext cx="1195754" cy="379828"/>
              </a:xfrm>
              <a:prstGeom prst="snip2Diag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2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AU</a:t>
                </a:r>
                <a:endParaRPr lang="de-CH" dirty="0"/>
              </a:p>
            </p:txBody>
          </p:sp>
          <p:sp>
            <p:nvSpPr>
              <p:cNvPr id="21" name="Diagonal liegende Ecken des Rechtecks schneiden 20"/>
              <p:cNvSpPr/>
              <p:nvPr/>
            </p:nvSpPr>
            <p:spPr>
              <a:xfrm>
                <a:off x="5097187" y="5277724"/>
                <a:ext cx="1195754" cy="379828"/>
              </a:xfrm>
              <a:prstGeom prst="snip2Diag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2">
                      <a:lumMod val="40000"/>
                      <a:lumOff val="60000"/>
                    </a:schemeClr>
                  </a:gs>
                </a:gsLst>
                <a:lin ang="5400000" scaled="1"/>
                <a:tileRect/>
              </a:gradFill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AU</a:t>
                </a:r>
                <a:endParaRPr lang="de-CH" dirty="0"/>
              </a:p>
            </p:txBody>
          </p:sp>
        </p:grpSp>
        <p:sp>
          <p:nvSpPr>
            <p:cNvPr id="30" name="Diagonal liegende Ecken des Rechtecks schneiden 29"/>
            <p:cNvSpPr/>
            <p:nvPr/>
          </p:nvSpPr>
          <p:spPr>
            <a:xfrm>
              <a:off x="5148149" y="5019824"/>
              <a:ext cx="756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Accu</a:t>
              </a:r>
              <a:endParaRPr lang="de-CH" dirty="0"/>
            </a:p>
          </p:txBody>
        </p:sp>
        <p:sp>
          <p:nvSpPr>
            <p:cNvPr id="31" name="Diagonal liegende Ecken des Rechtecks schneiden 30"/>
            <p:cNvSpPr/>
            <p:nvPr/>
          </p:nvSpPr>
          <p:spPr>
            <a:xfrm>
              <a:off x="6033895" y="5019824"/>
              <a:ext cx="756000" cy="379828"/>
            </a:xfrm>
            <a:prstGeom prst="snip2DiagRect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Rot</a:t>
              </a:r>
              <a:endParaRPr lang="de-CH" dirty="0"/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6802300" y="4128870"/>
            <a:ext cx="1625056" cy="1017558"/>
            <a:chOff x="7027388" y="4213278"/>
            <a:chExt cx="1625056" cy="1017558"/>
          </a:xfrm>
        </p:grpSpPr>
        <p:sp>
          <p:nvSpPr>
            <p:cNvPr id="26" name="Diagonal liegende Ecken des Rechtecks schneiden 25"/>
            <p:cNvSpPr/>
            <p:nvPr/>
          </p:nvSpPr>
          <p:spPr>
            <a:xfrm>
              <a:off x="7185511" y="4213278"/>
              <a:ext cx="1195754" cy="379828"/>
            </a:xfrm>
            <a:prstGeom prst="snip2Diag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2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EP</a:t>
              </a:r>
              <a:endParaRPr lang="de-CH" dirty="0"/>
            </a:p>
          </p:txBody>
        </p:sp>
        <p:sp>
          <p:nvSpPr>
            <p:cNvPr id="27" name="Diagonal liegende Ecken des Rechtecks schneiden 26"/>
            <p:cNvSpPr/>
            <p:nvPr/>
          </p:nvSpPr>
          <p:spPr>
            <a:xfrm>
              <a:off x="7027388" y="4851008"/>
              <a:ext cx="756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</a:t>
              </a:r>
              <a:endParaRPr lang="de-CH" dirty="0"/>
            </a:p>
          </p:txBody>
        </p:sp>
        <p:sp>
          <p:nvSpPr>
            <p:cNvPr id="28" name="Diagonal liegende Ecken des Rechtecks schneiden 27"/>
            <p:cNvSpPr/>
            <p:nvPr/>
          </p:nvSpPr>
          <p:spPr>
            <a:xfrm>
              <a:off x="7896444" y="4851008"/>
              <a:ext cx="756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Cam</a:t>
              </a:r>
              <a:endParaRPr lang="de-CH" dirty="0"/>
            </a:p>
          </p:txBody>
        </p:sp>
      </p:grpSp>
      <p:sp>
        <p:nvSpPr>
          <p:cNvPr id="54" name="Textfeld 53"/>
          <p:cNvSpPr txBox="1"/>
          <p:nvPr/>
        </p:nvSpPr>
        <p:spPr>
          <a:xfrm>
            <a:off x="6802300" y="3207432"/>
            <a:ext cx="186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200" i="1" dirty="0" err="1" smtClean="0"/>
              <a:t>Simplified</a:t>
            </a:r>
            <a:r>
              <a:rPr lang="de-CH" sz="1200" i="1" dirty="0" smtClean="0"/>
              <a:t> </a:t>
            </a:r>
            <a:r>
              <a:rPr lang="de-CH" sz="1200" i="1" dirty="0" err="1" smtClean="0"/>
              <a:t>view</a:t>
            </a:r>
            <a:endParaRPr lang="de-CH" sz="1200" i="1" dirty="0"/>
          </a:p>
        </p:txBody>
      </p:sp>
      <p:cxnSp>
        <p:nvCxnSpPr>
          <p:cNvPr id="56" name="Gerade Verbindung mit Pfeil 55"/>
          <p:cNvCxnSpPr>
            <a:stCxn id="13" idx="0"/>
            <a:endCxn id="15" idx="2"/>
          </p:cNvCxnSpPr>
          <p:nvPr/>
        </p:nvCxnSpPr>
        <p:spPr>
          <a:xfrm>
            <a:off x="4341701" y="4318784"/>
            <a:ext cx="5813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3047472" y="5671830"/>
            <a:ext cx="2079565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564807" y="5671830"/>
            <a:ext cx="1591370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Dataset</a:t>
            </a:r>
            <a:endParaRPr lang="de-CH" dirty="0"/>
          </a:p>
        </p:txBody>
      </p:sp>
      <p:sp>
        <p:nvSpPr>
          <p:cNvPr id="39" name="Pfeil nach unten 38"/>
          <p:cNvSpPr/>
          <p:nvPr/>
        </p:nvSpPr>
        <p:spPr>
          <a:xfrm>
            <a:off x="3924886" y="5403432"/>
            <a:ext cx="416815" cy="231090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1" name="Pfeil nach unten 40"/>
          <p:cNvSpPr/>
          <p:nvPr/>
        </p:nvSpPr>
        <p:spPr>
          <a:xfrm rot="16200000">
            <a:off x="5401345" y="5772570"/>
            <a:ext cx="416815" cy="39810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err="1" smtClean="0"/>
              <a:t>Optimization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Least </a:t>
            </a:r>
            <a:r>
              <a:rPr lang="de-CH" dirty="0" err="1" smtClean="0"/>
              <a:t>Squares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Levenberg</a:t>
            </a:r>
            <a:r>
              <a:rPr lang="de-CH" dirty="0" smtClean="0"/>
              <a:t>-Marquardt</a:t>
            </a:r>
          </a:p>
          <a:p>
            <a:pPr lvl="1"/>
            <a:r>
              <a:rPr lang="de-CH" dirty="0" smtClean="0"/>
              <a:t>Gradient 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minimization</a:t>
            </a:r>
            <a:endParaRPr lang="de-CH" dirty="0" smtClean="0"/>
          </a:p>
          <a:p>
            <a:pPr lvl="1"/>
            <a:r>
              <a:rPr lang="de-CH" dirty="0" smtClean="0"/>
              <a:t>Robust </a:t>
            </a:r>
            <a:r>
              <a:rPr lang="de-CH" dirty="0" err="1" smtClean="0"/>
              <a:t>and</a:t>
            </a:r>
            <a:r>
              <a:rPr lang="de-CH" dirty="0" smtClean="0"/>
              <a:t> fast </a:t>
            </a:r>
            <a:r>
              <a:rPr lang="de-CH" dirty="0" err="1" smtClean="0"/>
              <a:t>convergence</a:t>
            </a:r>
            <a:endParaRPr lang="de-CH" dirty="0" smtClean="0"/>
          </a:p>
          <a:p>
            <a:pPr lvl="1"/>
            <a:endParaRPr lang="de-CH" dirty="0" smtClean="0"/>
          </a:p>
          <a:p>
            <a:endParaRPr lang="de-CH" dirty="0"/>
          </a:p>
        </p:txBody>
      </p:sp>
      <p:pic>
        <p:nvPicPr>
          <p:cNvPr id="9218" name="Picture 2" descr="http://latex.codecogs.com/png.latex?%5Cinline%20%5Chuge%20S%28%5Cboldsymbol%7B%5Ctheta%7D%29%3D%5Csum_%7Bi%3D1%7D%5E%7BN%7D%7B%20%5Cleft%5C%7C%20%5Cmathbf%7By%7D_i-%5Cmathbf%7Bf%7D%28%5Cmathbf%7Bx%7D_i%2C%5Cboldsymbol%7B%5Ctheta%7D%29%20%5Cright%5C%7C%20%5E2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2860237"/>
            <a:ext cx="3600450" cy="381000"/>
          </a:xfrm>
          <a:prstGeom prst="rect">
            <a:avLst/>
          </a:prstGeom>
          <a:noFill/>
        </p:spPr>
      </p:pic>
      <p:pic>
        <p:nvPicPr>
          <p:cNvPr id="9220" name="Picture 4" descr="http://latex.codecogs.com/png.latex?%5Cinline%20%5Chuge%20%28%5Cmathbf%7BJ%7D%5E%5Ctop%5Cmathbf%7BJ%7D&amp;plus;%5Clambda%20%5Ctext%7Bdiag%7D%28%5Cmathbf%7BJ%7D%5E%5Ctop%5Cmathbf%7BJ%7D%29%29%5Cboldsymbol%7B%5Cdelta%7D%3D%5Cmathbf%7BJ%7D%5E%5Ctop%5B%5Cmathbf%7By%7D-%5Cmathbf%7Bf%7D%28%5Cboldsymbol%7B%5Ctheta%7D%29%5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0763" y="4976754"/>
            <a:ext cx="4562475" cy="3333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tthias\Documents\GitHub\AU_estimator_doc\02_Presentation\0202_Final\Figures\inputs_auFeedback_2D_c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1" y="3327398"/>
            <a:ext cx="3868322" cy="2826851"/>
          </a:xfrm>
          <a:prstGeom prst="rect">
            <a:avLst/>
          </a:prstGeom>
          <a:noFill/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Inputs must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b="1" dirty="0" err="1" smtClean="0"/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b="1" dirty="0" err="1" smtClean="0"/>
              <a:t>sufficiently</a:t>
            </a:r>
            <a:r>
              <a:rPr lang="de-CH" b="1" dirty="0" smtClean="0"/>
              <a:t> </a:t>
            </a:r>
            <a:r>
              <a:rPr lang="de-CH" b="1" dirty="0" err="1" smtClean="0"/>
              <a:t>excited</a:t>
            </a:r>
            <a:endParaRPr lang="de-CH" b="1" dirty="0" smtClean="0"/>
          </a:p>
          <a:p>
            <a:pPr lvl="1"/>
            <a:r>
              <a:rPr lang="de-CH" dirty="0" err="1" smtClean="0"/>
              <a:t>Apply</a:t>
            </a:r>
            <a:r>
              <a:rPr lang="de-CH" dirty="0" smtClean="0"/>
              <a:t> </a:t>
            </a:r>
            <a:r>
              <a:rPr lang="de-CH" dirty="0" err="1" smtClean="0"/>
              <a:t>sequence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b="1" dirty="0" err="1" smtClean="0"/>
              <a:t>forward</a:t>
            </a:r>
            <a:r>
              <a:rPr lang="de-CH" b="1" dirty="0" smtClean="0"/>
              <a:t>/</a:t>
            </a:r>
            <a:r>
              <a:rPr lang="de-CH" b="1" dirty="0" err="1" smtClean="0"/>
              <a:t>backward</a:t>
            </a:r>
            <a:r>
              <a:rPr lang="de-CH" dirty="0" smtClean="0"/>
              <a:t> </a:t>
            </a:r>
            <a:r>
              <a:rPr lang="de-CH" dirty="0" err="1" smtClean="0"/>
              <a:t>force</a:t>
            </a:r>
            <a:r>
              <a:rPr lang="de-CH" dirty="0" smtClean="0"/>
              <a:t> </a:t>
            </a:r>
            <a:r>
              <a:rPr lang="de-CH" dirty="0" err="1" smtClean="0"/>
              <a:t>patterns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in </a:t>
            </a:r>
            <a:r>
              <a:rPr lang="de-CH" b="1" dirty="0" err="1" smtClean="0"/>
              <a:t>varying</a:t>
            </a:r>
            <a:r>
              <a:rPr lang="de-CH" b="1" dirty="0" smtClean="0"/>
              <a:t> </a:t>
            </a:r>
            <a:r>
              <a:rPr lang="de-CH" b="1" dirty="0" err="1" smtClean="0"/>
              <a:t>directions</a:t>
            </a:r>
            <a:r>
              <a:rPr lang="de-CH" b="1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all </a:t>
            </a:r>
            <a:r>
              <a:rPr lang="de-CH" dirty="0" err="1" smtClean="0"/>
              <a:t>actuation</a:t>
            </a:r>
            <a:r>
              <a:rPr lang="de-CH" dirty="0" smtClean="0"/>
              <a:t> </a:t>
            </a:r>
            <a:r>
              <a:rPr lang="de-CH" dirty="0" err="1" smtClean="0"/>
              <a:t>units</a:t>
            </a:r>
            <a:endParaRPr lang="de-CH" dirty="0" smtClean="0"/>
          </a:p>
          <a:p>
            <a:pPr lvl="1"/>
            <a:r>
              <a:rPr lang="de-CH" dirty="0" err="1" smtClean="0"/>
              <a:t>Steady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</a:t>
            </a:r>
            <a:r>
              <a:rPr lang="de-CH" dirty="0" err="1" smtClean="0"/>
              <a:t>motor</a:t>
            </a:r>
            <a:r>
              <a:rPr lang="de-CH" dirty="0" smtClean="0"/>
              <a:t> </a:t>
            </a:r>
            <a:r>
              <a:rPr lang="de-CH" dirty="0" err="1" smtClean="0"/>
              <a:t>dynamics</a:t>
            </a:r>
            <a:endParaRPr lang="de-CH" dirty="0" smtClean="0"/>
          </a:p>
          <a:p>
            <a:pPr lvl="1"/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9" name="auFeedbackCo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651249" y="3108934"/>
            <a:ext cx="4331934" cy="32489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</a:p>
          <a:p>
            <a:pPr lvl="1"/>
            <a:r>
              <a:rPr lang="en-US" dirty="0" smtClean="0"/>
              <a:t>Confidence Region</a:t>
            </a:r>
          </a:p>
          <a:p>
            <a:pPr lvl="1"/>
            <a:r>
              <a:rPr lang="en-US" dirty="0" smtClean="0"/>
              <a:t>Convergence Region</a:t>
            </a:r>
          </a:p>
          <a:p>
            <a:pPr lvl="1"/>
            <a:r>
              <a:rPr lang="en-US" dirty="0" err="1" smtClean="0"/>
              <a:t>Casestudies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Experimental Results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Groundtruth</a:t>
            </a:r>
            <a:r>
              <a:rPr lang="en-US" dirty="0" smtClean="0"/>
              <a:t> with </a:t>
            </a:r>
            <a:r>
              <a:rPr lang="en-US" dirty="0" err="1" smtClean="0"/>
              <a:t>Leica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Zeige Konvergenz &amp; Anzahl Iterationen mit LMA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Confidence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Casestudies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578290" y="189054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mean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x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J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cog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4 AUs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6.18e-04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7.66e-04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6.12e-02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6.94e-05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No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drag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-4.89e-04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1.38e-03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5.16e-02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1.81e-05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Single</a:t>
                      </a:r>
                      <a:r>
                        <a:rPr lang="de-CH" baseline="0" dirty="0" smtClean="0"/>
                        <a:t> AU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578290" y="374474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std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x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J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cog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4 AUs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3.65e-03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7.19e-03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3.00e-02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1.35e-04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No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drag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4.29e-03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7.96e-03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3.35e-02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1.21e-04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/>
        </p:nvGraphicFramePr>
        <p:xfrm>
          <a:off x="6879102" y="1890737"/>
          <a:ext cx="22648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897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Resnorm</a:t>
                      </a:r>
                      <a:r>
                        <a:rPr lang="de-CH" dirty="0" smtClean="0"/>
                        <a:t> [rad/s2]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6.73e-04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6.88e-04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Inhaltsplatzhalter 1"/>
          <p:cNvSpPr txBox="1">
            <a:spLocks/>
          </p:cNvSpPr>
          <p:nvPr/>
        </p:nvSpPr>
        <p:spPr>
          <a:xfrm>
            <a:off x="323850" y="5824024"/>
            <a:ext cx="7108288" cy="42415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de-CH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32 </a:t>
            </a:r>
            <a:r>
              <a:rPr kumimoji="0" lang="de-CH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simulations</a:t>
            </a:r>
            <a:r>
              <a:rPr kumimoji="0" lang="de-CH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à 2000 </a:t>
            </a:r>
            <a:r>
              <a:rPr kumimoji="0" lang="de-CH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raw</a:t>
            </a:r>
            <a:r>
              <a:rPr kumimoji="0" lang="de-CH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datapoints</a:t>
            </a: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086" y="1780633"/>
            <a:ext cx="7852605" cy="441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1" name="input_video_overlay_HD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97086" y="5213138"/>
            <a:ext cx="1750375" cy="9845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r>
              <a:rPr lang="de-CH" dirty="0" err="1" smtClean="0"/>
              <a:t>One</a:t>
            </a:r>
            <a:r>
              <a:rPr lang="de-CH" dirty="0" smtClean="0"/>
              <a:t> </a:t>
            </a:r>
            <a:r>
              <a:rPr lang="de-CH" dirty="0" err="1" smtClean="0"/>
              <a:t>control</a:t>
            </a:r>
            <a:r>
              <a:rPr lang="de-CH" dirty="0" smtClean="0"/>
              <a:t> </a:t>
            </a:r>
            <a:r>
              <a:rPr lang="de-CH" dirty="0" err="1" smtClean="0"/>
              <a:t>solution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blimpy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145" name="Picture 1" descr="C:\Users\Matthias\Documents\GitHub\AU_estimator_doc\02_Presentation\0202_Final\Figures\sketch_actuation_uni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3413577"/>
            <a:ext cx="2718369" cy="993934"/>
          </a:xfrm>
          <a:prstGeom prst="rect">
            <a:avLst/>
          </a:prstGeom>
          <a:noFill/>
        </p:spPr>
      </p:pic>
      <p:pic>
        <p:nvPicPr>
          <p:cNvPr id="6146" name="Picture 2" descr="C:\Users\Matthias\Documents\GitHub\AU_estimator_doc\02_Presentation\0202_Final\Figures\sketch_cok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2041" y="3802946"/>
            <a:ext cx="1160126" cy="1487613"/>
          </a:xfrm>
          <a:prstGeom prst="rect">
            <a:avLst/>
          </a:prstGeom>
          <a:noFill/>
        </p:spPr>
      </p:pic>
      <p:pic>
        <p:nvPicPr>
          <p:cNvPr id="6147" name="Picture 3" descr="C:\Users\Matthias\Documents\GitHub\AU_estimator_doc\02_Presentation\0202_Final\Figures\sketch_assembl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1572" y="4159165"/>
            <a:ext cx="1536583" cy="2004458"/>
          </a:xfrm>
          <a:prstGeom prst="rect">
            <a:avLst/>
          </a:prstGeom>
          <a:noFill/>
        </p:spPr>
      </p:pic>
      <p:sp>
        <p:nvSpPr>
          <p:cNvPr id="11" name="Plus 10"/>
          <p:cNvSpPr/>
          <p:nvPr/>
        </p:nvSpPr>
        <p:spPr>
          <a:xfrm>
            <a:off x="3042219" y="3413577"/>
            <a:ext cx="745588" cy="745588"/>
          </a:xfrm>
          <a:prstGeom prst="mathPlus">
            <a:avLst>
              <a:gd name="adj1" fmla="val 12199"/>
            </a:avLst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148" name="Picture 4" descr="C:\Users\Matthias\Documents\GitHub\AU_estimator_doc\02_Presentation\0202_Final\Figures\sketch_assembly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21571" y="1368650"/>
            <a:ext cx="1834637" cy="1841072"/>
          </a:xfrm>
          <a:prstGeom prst="rect">
            <a:avLst/>
          </a:prstGeom>
          <a:noFill/>
        </p:spPr>
      </p:pic>
      <p:pic>
        <p:nvPicPr>
          <p:cNvPr id="6149" name="Picture 5" descr="C:\Users\Matthias\Documents\GitHub\AU_estimator_doc\02_Presentation\0202_Final\Figures\sketch_spher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62040" y="2024064"/>
            <a:ext cx="1384656" cy="1389513"/>
          </a:xfrm>
          <a:prstGeom prst="rect">
            <a:avLst/>
          </a:prstGeom>
          <a:noFill/>
        </p:spPr>
      </p:pic>
      <p:sp>
        <p:nvSpPr>
          <p:cNvPr id="19" name="Pfeil nach rechts 18"/>
          <p:cNvSpPr/>
          <p:nvPr/>
        </p:nvSpPr>
        <p:spPr>
          <a:xfrm rot="20485132">
            <a:off x="5493090" y="2154059"/>
            <a:ext cx="935961" cy="73380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Pfeil nach rechts 19"/>
          <p:cNvSpPr/>
          <p:nvPr/>
        </p:nvSpPr>
        <p:spPr>
          <a:xfrm rot="583404">
            <a:off x="5645488" y="4481278"/>
            <a:ext cx="935961" cy="733808"/>
          </a:xfrm>
          <a:prstGeom prst="right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C:\Users\Matthias\Dropbox\semesterthesis\interactive cut\interactive_cut_lo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95224" y="2514600"/>
            <a:ext cx="10734447" cy="2837299"/>
          </a:xfrm>
          <a:prstGeom prst="rect">
            <a:avLst/>
          </a:prstGeom>
          <a:noFill/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en-US" dirty="0" smtClean="0"/>
              <a:t>Acquisition</a:t>
            </a:r>
            <a:r>
              <a:rPr lang="de-CH" dirty="0" smtClean="0"/>
              <a:t>                 (</a:t>
            </a:r>
            <a:r>
              <a:rPr lang="de-CH" dirty="0" err="1" smtClean="0"/>
              <a:t>Preprocessing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1" descr="C:\Users\Matthias\Documents\GitHub\AU_estimator_doc\02_Presentation\0202_Final\Figures\interactive_cut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08365" y="2024063"/>
            <a:ext cx="6727270" cy="4210050"/>
          </a:xfrm>
          <a:prstGeom prst="rect">
            <a:avLst/>
          </a:prstGeom>
          <a:noFill/>
        </p:spPr>
      </p:pic>
      <p:sp>
        <p:nvSpPr>
          <p:cNvPr id="8" name="Ellipse 7"/>
          <p:cNvSpPr/>
          <p:nvPr/>
        </p:nvSpPr>
        <p:spPr>
          <a:xfrm>
            <a:off x="6540500" y="3568700"/>
            <a:ext cx="736600" cy="12065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feld 8"/>
          <p:cNvSpPr txBox="1"/>
          <p:nvPr/>
        </p:nvSpPr>
        <p:spPr>
          <a:xfrm>
            <a:off x="7277100" y="3568700"/>
            <a:ext cx="1615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/>
              <a:t>Disturbance</a:t>
            </a:r>
            <a:r>
              <a:rPr lang="de-CH" dirty="0" smtClean="0"/>
              <a:t>:</a:t>
            </a:r>
          </a:p>
          <a:p>
            <a:r>
              <a:rPr lang="de-CH" dirty="0" smtClean="0"/>
              <a:t>Remove </a:t>
            </a:r>
            <a:r>
              <a:rPr lang="de-CH" dirty="0" err="1" smtClean="0"/>
              <a:t>manually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Experiments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Matthias\Dropbox\semesterthesis\au_rotation_pictures\2014-05-23 18.21.0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lum bright="20000" contrast="20000"/>
          </a:blip>
          <a:srcRect/>
          <a:stretch>
            <a:fillRect/>
          </a:stretch>
        </p:blipFill>
        <p:spPr bwMode="auto">
          <a:xfrm>
            <a:off x="1765300" y="2024063"/>
            <a:ext cx="5613400" cy="4210050"/>
          </a:xfrm>
          <a:prstGeom prst="rect">
            <a:avLst/>
          </a:prstGeom>
          <a:noFill/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Experiments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8" name="Picture 4" descr="C:\Users\Matthias\Dropbox\semesterthesis\au_rotation_pictures\rotation_fig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817" t="30842" r="39652" b="39435"/>
          <a:stretch>
            <a:fillRect/>
          </a:stretch>
        </p:blipFill>
        <p:spPr bwMode="auto">
          <a:xfrm>
            <a:off x="3832854" y="2673788"/>
            <a:ext cx="1650811" cy="244844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8" name="Picture 2" descr="C:\Users\Matthias\Documents\GitHub\AU_estimator_doc\02_Presentation\0202_Final\Figures\convergence_analysis_init_deviatio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68349"/>
            <a:ext cx="1603424" cy="667719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787400" y="5778024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Initial Parameters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b="1" dirty="0" smtClean="0">
                <a:solidFill>
                  <a:schemeClr val="bg2"/>
                </a:solidFill>
              </a:rPr>
              <a:t>1m </a:t>
            </a:r>
            <a:r>
              <a:rPr lang="de-CH" b="1" dirty="0" err="1" smtClean="0">
                <a:solidFill>
                  <a:schemeClr val="bg2"/>
                </a:solidFill>
              </a:rPr>
              <a:t>or</a:t>
            </a:r>
            <a:r>
              <a:rPr lang="de-CH" b="1" dirty="0" smtClean="0">
                <a:solidFill>
                  <a:schemeClr val="bg2"/>
                </a:solidFill>
              </a:rPr>
              <a:t> 120° </a:t>
            </a:r>
            <a:r>
              <a:rPr lang="de-CH" dirty="0" smtClean="0"/>
              <a:t>apart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true</a:t>
            </a:r>
            <a:r>
              <a:rPr lang="de-CH" dirty="0" smtClean="0"/>
              <a:t> </a:t>
            </a:r>
            <a:r>
              <a:rPr lang="de-CH" dirty="0" err="1" smtClean="0"/>
              <a:t>value</a:t>
            </a:r>
            <a:endParaRPr lang="de-CH" dirty="0"/>
          </a:p>
        </p:txBody>
      </p:sp>
      <p:pic>
        <p:nvPicPr>
          <p:cNvPr id="14" name="Grafik 13" descr="convergence_analysis_init_deviation_bar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1476382"/>
            <a:ext cx="5806482" cy="430164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Experiment</a:t>
            </a:r>
            <a:r>
              <a:rPr lang="de-CH" dirty="0" smtClean="0"/>
              <a:t>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87400" y="5778024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Initial Parameters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b="1" dirty="0" smtClean="0">
                <a:solidFill>
                  <a:schemeClr val="bg2"/>
                </a:solidFill>
              </a:rPr>
              <a:t>1m </a:t>
            </a:r>
            <a:r>
              <a:rPr lang="de-CH" b="1" dirty="0" err="1" smtClean="0">
                <a:solidFill>
                  <a:schemeClr val="bg2"/>
                </a:solidFill>
              </a:rPr>
              <a:t>or</a:t>
            </a:r>
            <a:r>
              <a:rPr lang="de-CH" b="1" dirty="0" smtClean="0">
                <a:solidFill>
                  <a:schemeClr val="bg2"/>
                </a:solidFill>
              </a:rPr>
              <a:t> 120° </a:t>
            </a:r>
            <a:r>
              <a:rPr lang="de-CH" dirty="0" smtClean="0"/>
              <a:t>apart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true</a:t>
            </a:r>
            <a:r>
              <a:rPr lang="de-CH" dirty="0" smtClean="0"/>
              <a:t> </a:t>
            </a:r>
            <a:r>
              <a:rPr lang="de-CH" dirty="0" err="1" smtClean="0"/>
              <a:t>value</a:t>
            </a:r>
            <a:endParaRPr lang="de-CH" dirty="0"/>
          </a:p>
        </p:txBody>
      </p:sp>
      <p:pic>
        <p:nvPicPr>
          <p:cNvPr id="11" name="Picture 2" descr="C:\Users\Matthias\Documents\GitHub\AU_estimator_doc\02_Presentation\0202_Final\Figures\convergence_analysis_init_deviation_sim_ba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6160" y="2024063"/>
            <a:ext cx="4763792" cy="3719768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3607080" cy="4210046"/>
          </a:xfrm>
        </p:spPr>
        <p:txBody>
          <a:bodyPr/>
          <a:lstStyle/>
          <a:p>
            <a:r>
              <a:rPr lang="de-CH" dirty="0" smtClean="0"/>
              <a:t>3 </a:t>
            </a:r>
            <a:r>
              <a:rPr lang="de-CH" dirty="0" err="1" smtClean="0"/>
              <a:t>AU‘s</a:t>
            </a:r>
            <a:r>
              <a:rPr lang="de-CH" dirty="0" smtClean="0"/>
              <a:t> </a:t>
            </a:r>
            <a:r>
              <a:rPr lang="de-CH" dirty="0" err="1" smtClean="0"/>
              <a:t>visible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once</a:t>
            </a:r>
            <a:endParaRPr lang="de-CH" dirty="0" smtClean="0"/>
          </a:p>
          <a:p>
            <a:r>
              <a:rPr lang="de-CH" dirty="0" err="1" smtClean="0"/>
              <a:t>Use</a:t>
            </a:r>
            <a:r>
              <a:rPr lang="de-CH" dirty="0" smtClean="0"/>
              <a:t> different </a:t>
            </a:r>
            <a:r>
              <a:rPr lang="de-CH" dirty="0" err="1" smtClean="0"/>
              <a:t>views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Fit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get</a:t>
            </a:r>
            <a:r>
              <a:rPr lang="de-CH" dirty="0" smtClean="0"/>
              <a:t> </a:t>
            </a:r>
            <a:r>
              <a:rPr lang="de-CH" dirty="0" err="1" smtClean="0"/>
              <a:t>tetrahedral‘s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 smtClean="0"/>
          </a:p>
          <a:p>
            <a:pPr lvl="1"/>
            <a:r>
              <a:rPr lang="de-CH" dirty="0" smtClean="0"/>
              <a:t>Residual </a:t>
            </a:r>
            <a:r>
              <a:rPr lang="de-CH" dirty="0" err="1" smtClean="0"/>
              <a:t>below</a:t>
            </a:r>
            <a:r>
              <a:rPr lang="de-CH" dirty="0" smtClean="0"/>
              <a:t> 0.01m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„</a:t>
            </a:r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“ (Leica)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3930930" y="2024064"/>
            <a:ext cx="4956394" cy="3717296"/>
            <a:chOff x="3593298" y="2024064"/>
            <a:chExt cx="4956394" cy="3717296"/>
          </a:xfrm>
        </p:grpSpPr>
        <p:pic>
          <p:nvPicPr>
            <p:cNvPr id="19459" name="Picture 3" descr="C:\Users\Matthias\Documents\GitHub\AU_estimator_doc\02_Presentation\0202_Final\Fotos\2014-05-16 13.45.31 Leica_smal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93298" y="2024064"/>
              <a:ext cx="4956394" cy="3717296"/>
            </a:xfrm>
            <a:prstGeom prst="rect">
              <a:avLst/>
            </a:prstGeom>
            <a:noFill/>
          </p:spPr>
        </p:pic>
        <p:sp>
          <p:nvSpPr>
            <p:cNvPr id="12" name="Rechteck 11"/>
            <p:cNvSpPr/>
            <p:nvPr/>
          </p:nvSpPr>
          <p:spPr>
            <a:xfrm rot="20640000" flipV="1">
              <a:off x="5059603" y="3870031"/>
              <a:ext cx="1692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 rot="19654266" flipV="1">
              <a:off x="4869639" y="3396727"/>
              <a:ext cx="2664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/>
          </p:nvSpPr>
          <p:spPr>
            <a:xfrm rot="21060407" flipV="1">
              <a:off x="5091794" y="3883789"/>
              <a:ext cx="2808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9460" name="Picture 4" descr="C:\Users\Matthias\Documents\GitHub\AU_estimator_doc\02_Presentation\0202_Final\Fotos\2014-05-16 13.44.36 Leica_small.jpg"/>
          <p:cNvPicPr>
            <a:picLocks noChangeAspect="1" noChangeArrowheads="1"/>
          </p:cNvPicPr>
          <p:nvPr/>
        </p:nvPicPr>
        <p:blipFill>
          <a:blip r:embed="rId3" cstate="print"/>
          <a:srcRect l="2946" t="9766" r="21872" b="19233"/>
          <a:stretch>
            <a:fillRect/>
          </a:stretch>
        </p:blipFill>
        <p:spPr bwMode="auto">
          <a:xfrm>
            <a:off x="3249637" y="5097505"/>
            <a:ext cx="1818064" cy="128771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ica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5095360" y="2745105"/>
            <a:ext cx="3530991" cy="2648243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Compare</a:t>
            </a:r>
            <a:r>
              <a:rPr lang="de-CH" dirty="0" smtClean="0"/>
              <a:t> </a:t>
            </a:r>
            <a:r>
              <a:rPr lang="de-CH" dirty="0" err="1" smtClean="0"/>
              <a:t>tetrahedral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</a:t>
            </a:r>
            <a:r>
              <a:rPr lang="de-CH" dirty="0" err="1" smtClean="0"/>
              <a:t>Compare</a:t>
            </a:r>
            <a:r>
              <a:rPr lang="de-CH" dirty="0" smtClean="0"/>
              <a:t> Leica </a:t>
            </a:r>
            <a:r>
              <a:rPr lang="de-CH" dirty="0" err="1" smtClean="0"/>
              <a:t>and</a:t>
            </a:r>
            <a:r>
              <a:rPr lang="de-CH" dirty="0" smtClean="0"/>
              <a:t> Batch Solution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874543" y="2771335"/>
          <a:ext cx="3962400" cy="23241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90600"/>
                <a:gridCol w="990600"/>
                <a:gridCol w="990600"/>
                <a:gridCol w="990600"/>
              </a:tblGrid>
              <a:tr h="381000">
                <a:tc gridSpan="4">
                  <a:txBody>
                    <a:bodyPr/>
                    <a:lstStyle/>
                    <a:p>
                      <a:pPr fontAlgn="t"/>
                      <a:r>
                        <a:rPr lang="de-CH" dirty="0" smtClean="0"/>
                        <a:t>Relative </a:t>
                      </a:r>
                      <a:r>
                        <a:rPr lang="de-CH" dirty="0" err="1" smtClean="0"/>
                        <a:t>error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batch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solution</a:t>
                      </a: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fontAlgn="t"/>
                      <a:r>
                        <a:rPr lang="de-CH" dirty="0"/>
                        <a:t> </a:t>
                      </a:r>
                      <a:r>
                        <a:rPr lang="de-CH" dirty="0" smtClean="0"/>
                        <a:t>%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AU2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AU3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/>
                        <a:t>AU4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AU1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1.68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0.86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2.76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AU2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0.67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2.47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/>
                        <a:t>AU3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3.78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</a:tbl>
          </a:graphicData>
        </a:graphic>
      </p:graphicFrame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b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522751" y="5393348"/>
            <a:ext cx="1026941" cy="770793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Leica</a:t>
            </a:r>
          </a:p>
          <a:p>
            <a:pPr algn="ctr"/>
            <a:r>
              <a:rPr lang="de-CH" dirty="0" smtClean="0">
                <a:solidFill>
                  <a:srgbClr val="FF0000"/>
                </a:solidFill>
              </a:rPr>
              <a:t>Batch</a:t>
            </a:r>
            <a:endParaRPr lang="de-CH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done</a:t>
            </a:r>
            <a:r>
              <a:rPr lang="de-CH" dirty="0" smtClean="0"/>
              <a:t>!</a:t>
            </a:r>
          </a:p>
          <a:p>
            <a:endParaRPr lang="de-CH" dirty="0" smtClean="0"/>
          </a:p>
          <a:p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Discussion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done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Use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allocation</a:t>
            </a:r>
            <a:endParaRPr lang="de-CH" dirty="0" smtClean="0"/>
          </a:p>
          <a:p>
            <a:r>
              <a:rPr lang="de-CH" dirty="0" smtClean="0"/>
              <a:t>Best </a:t>
            </a:r>
            <a:r>
              <a:rPr lang="de-CH" dirty="0" err="1" smtClean="0"/>
              <a:t>length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input</a:t>
            </a:r>
            <a:r>
              <a:rPr lang="de-CH" dirty="0" smtClean="0"/>
              <a:t> </a:t>
            </a:r>
            <a:r>
              <a:rPr lang="de-CH" dirty="0" err="1" smtClean="0"/>
              <a:t>patterns</a:t>
            </a:r>
            <a:endParaRPr lang="de-CH" dirty="0" smtClean="0"/>
          </a:p>
          <a:p>
            <a:r>
              <a:rPr lang="de-CH" dirty="0" err="1" smtClean="0"/>
              <a:t>Use</a:t>
            </a:r>
            <a:r>
              <a:rPr lang="de-CH" dirty="0" smtClean="0"/>
              <a:t> </a:t>
            </a:r>
            <a:r>
              <a:rPr lang="de-CH" dirty="0" err="1" smtClean="0"/>
              <a:t>it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different </a:t>
            </a:r>
            <a:r>
              <a:rPr lang="de-CH" dirty="0" err="1" smtClean="0"/>
              <a:t>Blimps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Outlook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Goal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323850" y="1899138"/>
            <a:ext cx="8496300" cy="4409588"/>
          </a:xfrm>
        </p:spPr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 smtClean="0"/>
          </a:p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 smtClean="0"/>
          </a:p>
          <a:p>
            <a:pPr lvl="1"/>
            <a:r>
              <a:rPr lang="de-CH" dirty="0" smtClean="0"/>
              <a:t>Parameters</a:t>
            </a:r>
          </a:p>
          <a:p>
            <a:pPr lvl="1"/>
            <a:r>
              <a:rPr lang="de-CH" dirty="0" smtClean="0"/>
              <a:t>System Model</a:t>
            </a:r>
          </a:p>
          <a:p>
            <a:pPr lvl="1"/>
            <a:r>
              <a:rPr lang="de-CH" dirty="0" smtClean="0"/>
              <a:t>Input Pattern</a:t>
            </a:r>
          </a:p>
          <a:p>
            <a:pPr lvl="1"/>
            <a:r>
              <a:rPr lang="de-CH" dirty="0" err="1" smtClean="0"/>
              <a:t>Optimization</a:t>
            </a:r>
            <a:endParaRPr lang="de-CH" dirty="0" smtClean="0"/>
          </a:p>
          <a:p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Experimental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endParaRPr lang="de-CH" dirty="0" smtClean="0"/>
          </a:p>
          <a:p>
            <a:r>
              <a:rPr lang="de-CH" dirty="0" err="1" smtClean="0"/>
              <a:t>Conclusion</a:t>
            </a:r>
            <a:r>
              <a:rPr lang="de-CH" dirty="0" smtClean="0"/>
              <a:t> &amp; Outlook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CH" dirty="0" smtClean="0"/>
              <a:t>Content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806038" y="2229068"/>
            <a:ext cx="142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4 </a:t>
            </a:r>
            <a:r>
              <a:rPr lang="de-CH" dirty="0" err="1" smtClean="0"/>
              <a:t>Actuation</a:t>
            </a:r>
            <a:r>
              <a:rPr lang="de-CH" dirty="0" smtClean="0"/>
              <a:t> Units (AU)</a:t>
            </a:r>
            <a:endParaRPr lang="de-CH" dirty="0"/>
          </a:p>
        </p:txBody>
      </p:sp>
      <p:pic>
        <p:nvPicPr>
          <p:cNvPr id="10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3460652" y="2024063"/>
            <a:ext cx="5350106" cy="4210050"/>
          </a:xfrm>
          <a:prstGeom prst="rect">
            <a:avLst/>
          </a:prstGeom>
          <a:noFill/>
        </p:spPr>
      </p:pic>
      <p:cxnSp>
        <p:nvCxnSpPr>
          <p:cNvPr id="12" name="Gerade Verbindung mit Pfeil 11"/>
          <p:cNvCxnSpPr>
            <a:stCxn id="9" idx="3"/>
          </p:cNvCxnSpPr>
          <p:nvPr/>
        </p:nvCxnSpPr>
        <p:spPr>
          <a:xfrm>
            <a:off x="3226875" y="2552234"/>
            <a:ext cx="1417133" cy="2100902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9" idx="3"/>
          </p:cNvCxnSpPr>
          <p:nvPr/>
        </p:nvCxnSpPr>
        <p:spPr>
          <a:xfrm>
            <a:off x="3226875" y="2552234"/>
            <a:ext cx="3505365" cy="224491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9" idx="3"/>
          </p:cNvCxnSpPr>
          <p:nvPr/>
        </p:nvCxnSpPr>
        <p:spPr>
          <a:xfrm flipV="1">
            <a:off x="3226875" y="2348880"/>
            <a:ext cx="1993197" cy="203354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>
            <a:stCxn id="9" idx="3"/>
          </p:cNvCxnSpPr>
          <p:nvPr/>
        </p:nvCxnSpPr>
        <p:spPr>
          <a:xfrm>
            <a:off x="3226875" y="2552234"/>
            <a:ext cx="409021" cy="1020782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472214" y="2504440"/>
            <a:ext cx="142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Electronics:</a:t>
            </a:r>
          </a:p>
          <a:p>
            <a:pPr>
              <a:buFontTx/>
              <a:buChar char="-"/>
            </a:pPr>
            <a:r>
              <a:rPr lang="de-CH" dirty="0" smtClean="0"/>
              <a:t> IMU</a:t>
            </a:r>
          </a:p>
          <a:p>
            <a:pPr>
              <a:buFontTx/>
              <a:buChar char="-"/>
            </a:pPr>
            <a:r>
              <a:rPr lang="de-CH" dirty="0" smtClean="0"/>
              <a:t> Controller</a:t>
            </a:r>
          </a:p>
          <a:p>
            <a:pPr>
              <a:buFontTx/>
              <a:buChar char="-"/>
            </a:pPr>
            <a:r>
              <a:rPr lang="de-CH" dirty="0" smtClean="0"/>
              <a:t> </a:t>
            </a:r>
            <a:r>
              <a:rPr lang="de-CH" dirty="0" err="1" smtClean="0"/>
              <a:t>XBee</a:t>
            </a:r>
            <a:endParaRPr lang="de-CH" dirty="0"/>
          </a:p>
        </p:txBody>
      </p:sp>
      <p:cxnSp>
        <p:nvCxnSpPr>
          <p:cNvPr id="27" name="Gerade Verbindung mit Pfeil 26"/>
          <p:cNvCxnSpPr>
            <a:stCxn id="25" idx="1"/>
          </p:cNvCxnSpPr>
          <p:nvPr/>
        </p:nvCxnSpPr>
        <p:spPr>
          <a:xfrm flipH="1">
            <a:off x="6738425" y="3104605"/>
            <a:ext cx="733789" cy="39825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6203852" y="2136607"/>
            <a:ext cx="492369" cy="64633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207292" y="1505634"/>
            <a:ext cx="215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Spherical</a:t>
            </a:r>
            <a:r>
              <a:rPr lang="de-CH" dirty="0" smtClean="0"/>
              <a:t> Hull </a:t>
            </a:r>
            <a:r>
              <a:rPr lang="de-CH" dirty="0" err="1" smtClean="0"/>
              <a:t>filled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Helium</a:t>
            </a:r>
            <a:endParaRPr lang="de-CH" dirty="0"/>
          </a:p>
        </p:txBody>
      </p:sp>
      <p:grpSp>
        <p:nvGrpSpPr>
          <p:cNvPr id="48" name="Gruppieren 47"/>
          <p:cNvGrpSpPr/>
          <p:nvPr/>
        </p:nvGrpSpPr>
        <p:grpSpPr>
          <a:xfrm>
            <a:off x="323850" y="3434818"/>
            <a:ext cx="3122734" cy="2567984"/>
            <a:chOff x="323850" y="3434818"/>
            <a:chExt cx="3122734" cy="2567984"/>
          </a:xfrm>
        </p:grpSpPr>
        <p:pic>
          <p:nvPicPr>
            <p:cNvPr id="14338" name="Picture 2" descr="https://lh5.googleusercontent.com/xAZLUjOV1CkPt0JygaLdsX4N04o4VM9zlieHTwiJP-1mtwVz6sjFv340s6OWFgduIYzZq3zJePkrjAKHL1gn6FtkxpefHNdx0ccIN-rWMkbxR5NgA9bFu5upPVxdOmRJyDeH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850" y="4097801"/>
              <a:ext cx="2867025" cy="1905001"/>
            </a:xfrm>
            <a:prstGeom prst="rect">
              <a:avLst/>
            </a:prstGeom>
            <a:noFill/>
          </p:spPr>
        </p:pic>
        <p:sp>
          <p:nvSpPr>
            <p:cNvPr id="31" name="Bogen 30"/>
            <p:cNvSpPr/>
            <p:nvPr/>
          </p:nvSpPr>
          <p:spPr>
            <a:xfrm>
              <a:off x="1355042" y="3761946"/>
              <a:ext cx="970671" cy="219212"/>
            </a:xfrm>
            <a:prstGeom prst="arc">
              <a:avLst>
                <a:gd name="adj1" fmla="val 18656482"/>
                <a:gd name="adj2" fmla="val 12432965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5" name="Gerade Verbindung 34"/>
            <p:cNvCxnSpPr/>
            <p:nvPr/>
          </p:nvCxnSpPr>
          <p:spPr>
            <a:xfrm flipV="1">
              <a:off x="1770038" y="3502855"/>
              <a:ext cx="36000" cy="1983546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>
            <a:xfrm>
              <a:off x="1997612" y="4485711"/>
              <a:ext cx="703385" cy="3600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25847" y="3434818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Rotation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2311645" y="4093702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Thrust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3742006" y="3726184"/>
            <a:ext cx="1296000" cy="648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Inhaltsplatzhalter 7" descr="system_loop_3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7750" y="3543300"/>
            <a:ext cx="7048500" cy="11715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r>
              <a:rPr lang="de-CH" dirty="0" smtClean="0"/>
              <a:t>: </a:t>
            </a:r>
            <a:r>
              <a:rPr lang="de-CH" dirty="0" err="1" smtClean="0"/>
              <a:t>Control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2560317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4332849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709222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smtClean="0"/>
              <a:t>Independent </a:t>
            </a:r>
            <a:r>
              <a:rPr lang="de-CH" i="1" dirty="0" err="1" smtClean="0"/>
              <a:t>of</a:t>
            </a:r>
            <a:r>
              <a:rPr lang="de-CH" i="1" dirty="0" smtClean="0"/>
              <a:t>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  <p:sp>
        <p:nvSpPr>
          <p:cNvPr id="13" name="Textfeld 12"/>
          <p:cNvSpPr txBox="1"/>
          <p:nvPr/>
        </p:nvSpPr>
        <p:spPr>
          <a:xfrm>
            <a:off x="3481754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 smtClean="0"/>
              <a:t>Depends</a:t>
            </a:r>
            <a:r>
              <a:rPr lang="de-CH" i="1" dirty="0" smtClean="0"/>
              <a:t> on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17" name="Gruppieren 116"/>
          <p:cNvGrpSpPr/>
          <p:nvPr/>
        </p:nvGrpSpPr>
        <p:grpSpPr>
          <a:xfrm>
            <a:off x="1420837" y="1898922"/>
            <a:ext cx="3601329" cy="2933221"/>
            <a:chOff x="1125409" y="1898922"/>
            <a:chExt cx="3601329" cy="2933221"/>
          </a:xfrm>
        </p:grpSpPr>
        <p:sp>
          <p:nvSpPr>
            <p:cNvPr id="8" name="Abgerundetes Rechteck 7"/>
            <p:cNvSpPr/>
            <p:nvPr/>
          </p:nvSpPr>
          <p:spPr>
            <a:xfrm>
              <a:off x="1125409" y="2257755"/>
              <a:ext cx="3601329" cy="2574388"/>
            </a:xfrm>
            <a:prstGeom prst="roundRect">
              <a:avLst>
                <a:gd name="adj" fmla="val 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266085" y="2651653"/>
              <a:ext cx="1308295" cy="154744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1603716" y="2834533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F</a:t>
              </a:r>
              <a:r>
                <a:rPr lang="de-CH" baseline="-25000" dirty="0" err="1" smtClean="0"/>
                <a:t>Blimp</a:t>
              </a:r>
              <a:endParaRPr lang="de-CH" baseline="-25000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1603716" y="3540931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M</a:t>
              </a:r>
              <a:r>
                <a:rPr lang="de-CH" baseline="-25000" dirty="0" err="1" smtClean="0"/>
                <a:t>Blimp</a:t>
              </a:r>
              <a:endParaRPr lang="de-CH" baseline="-25000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2968276" y="2651653"/>
              <a:ext cx="1308295" cy="175846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319968" y="2834533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F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319968" y="3540931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α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cxnSp>
          <p:nvCxnSpPr>
            <p:cNvPr id="17" name="Gerade Verbindung mit Pfeil 16"/>
            <p:cNvCxnSpPr/>
            <p:nvPr/>
          </p:nvCxnSpPr>
          <p:spPr>
            <a:xfrm>
              <a:off x="2574380" y="3017413"/>
              <a:ext cx="3798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/>
            <p:nvPr/>
          </p:nvCxnSpPr>
          <p:spPr>
            <a:xfrm>
              <a:off x="2574380" y="3734865"/>
              <a:ext cx="3798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/>
          </p:nvSpPr>
          <p:spPr>
            <a:xfrm>
              <a:off x="1266085" y="2257755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Controller</a:t>
              </a:r>
              <a:endParaRPr lang="de-CH" dirty="0"/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2954208" y="2257755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Allocation</a:t>
              </a:r>
              <a:endParaRPr lang="de-CH" dirty="0"/>
            </a:p>
          </p:txBody>
        </p:sp>
        <p:grpSp>
          <p:nvGrpSpPr>
            <p:cNvPr id="111" name="Gruppieren 110"/>
            <p:cNvGrpSpPr/>
            <p:nvPr/>
          </p:nvGrpSpPr>
          <p:grpSpPr>
            <a:xfrm>
              <a:off x="2574380" y="2651653"/>
              <a:ext cx="2096088" cy="1083212"/>
              <a:chOff x="2574380" y="2651653"/>
              <a:chExt cx="2096088" cy="1083212"/>
            </a:xfrm>
          </p:grpSpPr>
          <p:sp>
            <p:nvSpPr>
              <p:cNvPr id="19" name="Textfeld 18"/>
              <p:cNvSpPr txBox="1"/>
              <p:nvPr/>
            </p:nvSpPr>
            <p:spPr>
              <a:xfrm>
                <a:off x="2574380" y="2651653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3</a:t>
                </a:r>
                <a:endParaRPr lang="de-CH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588448" y="3358051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3</a:t>
                </a:r>
                <a:endParaRPr lang="de-CH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4290640" y="3369105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4</a:t>
                </a:r>
                <a:endParaRPr lang="de-CH" dirty="0"/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4276572" y="2662707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4</a:t>
                </a:r>
                <a:endParaRPr lang="de-CH" dirty="0"/>
              </a:p>
            </p:txBody>
          </p:sp>
        </p:grpSp>
        <p:sp>
          <p:nvSpPr>
            <p:cNvPr id="36" name="Textfeld 35"/>
            <p:cNvSpPr txBox="1"/>
            <p:nvPr/>
          </p:nvSpPr>
          <p:spPr>
            <a:xfrm>
              <a:off x="1674042" y="1898922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smtClean="0"/>
                <a:t>Controller</a:t>
              </a:r>
              <a:endParaRPr lang="de-CH" b="1" dirty="0"/>
            </a:p>
          </p:txBody>
        </p:sp>
        <p:cxnSp>
          <p:nvCxnSpPr>
            <p:cNvPr id="54" name="Gerade Verbindung 53"/>
            <p:cNvCxnSpPr/>
            <p:nvPr/>
          </p:nvCxnSpPr>
          <p:spPr>
            <a:xfrm flipV="1">
              <a:off x="2771329" y="4210153"/>
              <a:ext cx="0" cy="37292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 flipV="1">
              <a:off x="2771329" y="4203343"/>
              <a:ext cx="182879" cy="23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uppieren 111"/>
            <p:cNvGrpSpPr/>
            <p:nvPr/>
          </p:nvGrpSpPr>
          <p:grpSpPr>
            <a:xfrm>
              <a:off x="2575384" y="2652659"/>
              <a:ext cx="2096088" cy="1083212"/>
              <a:chOff x="2574380" y="2651653"/>
              <a:chExt cx="2096088" cy="1083212"/>
            </a:xfrm>
          </p:grpSpPr>
          <p:sp>
            <p:nvSpPr>
              <p:cNvPr id="113" name="Textfeld 112"/>
              <p:cNvSpPr txBox="1"/>
              <p:nvPr/>
            </p:nvSpPr>
            <p:spPr>
              <a:xfrm>
                <a:off x="2574380" y="2651653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3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4" name="Textfeld 113"/>
              <p:cNvSpPr txBox="1"/>
              <p:nvPr/>
            </p:nvSpPr>
            <p:spPr>
              <a:xfrm>
                <a:off x="2588448" y="3358051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3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Textfeld 114"/>
              <p:cNvSpPr txBox="1"/>
              <p:nvPr/>
            </p:nvSpPr>
            <p:spPr>
              <a:xfrm>
                <a:off x="4290640" y="3369105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4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Textfeld 115"/>
              <p:cNvSpPr txBox="1"/>
              <p:nvPr/>
            </p:nvSpPr>
            <p:spPr>
              <a:xfrm>
                <a:off x="4276572" y="2662707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4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19" name="Gruppieren 118"/>
          <p:cNvGrpSpPr/>
          <p:nvPr/>
        </p:nvGrpSpPr>
        <p:grpSpPr>
          <a:xfrm>
            <a:off x="3066757" y="1888423"/>
            <a:ext cx="5862771" cy="2943720"/>
            <a:chOff x="2771329" y="1888423"/>
            <a:chExt cx="5862771" cy="2943720"/>
          </a:xfrm>
        </p:grpSpPr>
        <p:sp>
          <p:nvSpPr>
            <p:cNvPr id="25" name="Abgerundetes Rechteck 24"/>
            <p:cNvSpPr/>
            <p:nvPr/>
          </p:nvSpPr>
          <p:spPr>
            <a:xfrm>
              <a:off x="5008100" y="2257755"/>
              <a:ext cx="3626000" cy="2574388"/>
            </a:xfrm>
            <a:prstGeom prst="roundRect">
              <a:avLst>
                <a:gd name="adj" fmla="val 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5465299" y="2651654"/>
              <a:ext cx="1104315" cy="154744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5366816" y="2268254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Actuation</a:t>
              </a:r>
              <a:endParaRPr lang="de-CH" dirty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6752498" y="2268254"/>
              <a:ext cx="1854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Body Dynamics</a:t>
              </a:r>
              <a:endParaRPr lang="de-CH" dirty="0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7094810" y="2662707"/>
              <a:ext cx="1308295" cy="154744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1" name="Gerade Verbindung mit Pfeil 20"/>
            <p:cNvCxnSpPr/>
            <p:nvPr/>
          </p:nvCxnSpPr>
          <p:spPr>
            <a:xfrm>
              <a:off x="4296368" y="3028467"/>
              <a:ext cx="11689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>
            <a:xfrm flipV="1">
              <a:off x="4296368" y="3734865"/>
              <a:ext cx="11689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/>
            <p:cNvSpPr txBox="1"/>
            <p:nvPr/>
          </p:nvSpPr>
          <p:spPr>
            <a:xfrm>
              <a:off x="5631760" y="1888423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smtClean="0"/>
                <a:t>System</a:t>
              </a:r>
              <a:endParaRPr lang="de-CH" b="1" dirty="0"/>
            </a:p>
          </p:txBody>
        </p:sp>
        <p:cxnSp>
          <p:nvCxnSpPr>
            <p:cNvPr id="38" name="Gerade Verbindung mit Pfeil 37"/>
            <p:cNvCxnSpPr/>
            <p:nvPr/>
          </p:nvCxnSpPr>
          <p:spPr>
            <a:xfrm>
              <a:off x="6569614" y="3014399"/>
              <a:ext cx="525196" cy="30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/>
            <p:cNvCxnSpPr/>
            <p:nvPr/>
          </p:nvCxnSpPr>
          <p:spPr>
            <a:xfrm>
              <a:off x="6569614" y="3731851"/>
              <a:ext cx="525196" cy="30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/>
          </p:nvSpPr>
          <p:spPr>
            <a:xfrm>
              <a:off x="6583682" y="3355037"/>
              <a:ext cx="379828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4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6569614" y="2648639"/>
              <a:ext cx="379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4</a:t>
              </a:r>
              <a:endParaRPr lang="de-CH" dirty="0"/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5631760" y="2832185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F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5631760" y="3538583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α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cxnSp>
          <p:nvCxnSpPr>
            <p:cNvPr id="49" name="Gerade Verbindung 48"/>
            <p:cNvCxnSpPr/>
            <p:nvPr/>
          </p:nvCxnSpPr>
          <p:spPr>
            <a:xfrm flipV="1">
              <a:off x="6766566" y="3734865"/>
              <a:ext cx="0" cy="828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/>
          </p:nvCxnSpPr>
          <p:spPr>
            <a:xfrm flipH="1" flipV="1">
              <a:off x="2771329" y="4591001"/>
              <a:ext cx="268383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5465299" y="4353843"/>
              <a:ext cx="1104315" cy="33884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Encoder</a:t>
              </a:r>
              <a:endParaRPr lang="de-CH" dirty="0"/>
            </a:p>
          </p:txBody>
        </p:sp>
        <p:cxnSp>
          <p:nvCxnSpPr>
            <p:cNvPr id="65" name="Gerade Verbindung 64"/>
            <p:cNvCxnSpPr/>
            <p:nvPr/>
          </p:nvCxnSpPr>
          <p:spPr>
            <a:xfrm flipH="1">
              <a:off x="6583682" y="456286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5022168" y="4255371"/>
              <a:ext cx="379828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4</a:t>
              </a:r>
              <a:endParaRPr lang="de-CH" dirty="0"/>
            </a:p>
          </p:txBody>
        </p:sp>
        <p:pic>
          <p:nvPicPr>
            <p:cNvPr id="70" name="Picture 7" descr="C:\Eigene Dateien\Schule\ETH\9Semester\SemesterThesis\skye_cad_transp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 l="14716" r="21902"/>
            <a:stretch>
              <a:fillRect/>
            </a:stretch>
          </p:blipFill>
          <p:spPr bwMode="auto">
            <a:xfrm>
              <a:off x="7094810" y="2683353"/>
              <a:ext cx="1348743" cy="1371503"/>
            </a:xfrm>
            <a:prstGeom prst="rect">
              <a:avLst/>
            </a:prstGeom>
            <a:noFill/>
          </p:spPr>
        </p:pic>
      </p:grpSp>
      <p:grpSp>
        <p:nvGrpSpPr>
          <p:cNvPr id="120" name="Gruppieren 119"/>
          <p:cNvGrpSpPr/>
          <p:nvPr/>
        </p:nvGrpSpPr>
        <p:grpSpPr>
          <a:xfrm>
            <a:off x="1252021" y="3731851"/>
            <a:ext cx="6792365" cy="2169542"/>
            <a:chOff x="956593" y="3731851"/>
            <a:chExt cx="6792365" cy="2169542"/>
          </a:xfrm>
        </p:grpSpPr>
        <p:sp>
          <p:nvSpPr>
            <p:cNvPr id="71" name="Abgerundetes Rechteck 70"/>
            <p:cNvSpPr/>
            <p:nvPr/>
          </p:nvSpPr>
          <p:spPr>
            <a:xfrm>
              <a:off x="3040352" y="5015129"/>
              <a:ext cx="3626000" cy="886264"/>
            </a:xfrm>
            <a:prstGeom prst="roundRect">
              <a:avLst>
                <a:gd name="adj" fmla="val 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State </a:t>
              </a:r>
              <a:r>
                <a:rPr lang="de-CH" dirty="0" err="1" smtClean="0"/>
                <a:t>Estimation</a:t>
              </a:r>
              <a:endParaRPr lang="de-CH" dirty="0"/>
            </a:p>
          </p:txBody>
        </p:sp>
        <p:cxnSp>
          <p:nvCxnSpPr>
            <p:cNvPr id="75" name="Gerade Verbindung 74"/>
            <p:cNvCxnSpPr>
              <a:stCxn id="32" idx="2"/>
            </p:cNvCxnSpPr>
            <p:nvPr/>
          </p:nvCxnSpPr>
          <p:spPr>
            <a:xfrm>
              <a:off x="7748958" y="4210153"/>
              <a:ext cx="0" cy="124810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>
              <a:endCxn id="71" idx="3"/>
            </p:cNvCxnSpPr>
            <p:nvPr/>
          </p:nvCxnSpPr>
          <p:spPr>
            <a:xfrm flipH="1">
              <a:off x="6666352" y="5458261"/>
              <a:ext cx="108260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>
              <a:stCxn id="71" idx="1"/>
            </p:cNvCxnSpPr>
            <p:nvPr/>
          </p:nvCxnSpPr>
          <p:spPr>
            <a:xfrm flipH="1">
              <a:off x="956593" y="5458261"/>
              <a:ext cx="2083759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/>
          </p:nvCxnSpPr>
          <p:spPr>
            <a:xfrm flipV="1">
              <a:off x="956593" y="3739327"/>
              <a:ext cx="0" cy="17189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88"/>
            <p:cNvCxnSpPr/>
            <p:nvPr/>
          </p:nvCxnSpPr>
          <p:spPr>
            <a:xfrm>
              <a:off x="956593" y="3731851"/>
              <a:ext cx="309492" cy="301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uppieren 120"/>
          <p:cNvGrpSpPr/>
          <p:nvPr/>
        </p:nvGrpSpPr>
        <p:grpSpPr>
          <a:xfrm>
            <a:off x="112548" y="2844975"/>
            <a:ext cx="1456878" cy="358890"/>
            <a:chOff x="301610" y="2859043"/>
            <a:chExt cx="986456" cy="338848"/>
          </a:xfrm>
        </p:grpSpPr>
        <p:cxnSp>
          <p:nvCxnSpPr>
            <p:cNvPr id="80" name="Gerade Verbindung mit Pfeil 79"/>
            <p:cNvCxnSpPr>
              <a:stCxn id="95" idx="3"/>
            </p:cNvCxnSpPr>
            <p:nvPr/>
          </p:nvCxnSpPr>
          <p:spPr>
            <a:xfrm flipV="1">
              <a:off x="1073150" y="3014399"/>
              <a:ext cx="214916" cy="140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hteck 94"/>
            <p:cNvSpPr/>
            <p:nvPr/>
          </p:nvSpPr>
          <p:spPr>
            <a:xfrm>
              <a:off x="301610" y="2859043"/>
              <a:ext cx="771540" cy="33884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Setpoint</a:t>
              </a:r>
              <a:endParaRPr lang="de-CH" dirty="0"/>
            </a:p>
          </p:txBody>
        </p:sp>
      </p:grpSp>
      <p:sp>
        <p:nvSpPr>
          <p:cNvPr id="64" name="Multiplizieren 63"/>
          <p:cNvSpPr/>
          <p:nvPr/>
        </p:nvSpPr>
        <p:spPr>
          <a:xfrm>
            <a:off x="-1505243" y="0"/>
            <a:ext cx="12365208" cy="7518548"/>
          </a:xfrm>
          <a:prstGeom prst="mathMultiply">
            <a:avLst>
              <a:gd name="adj1" fmla="val 3413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494977" y="5360273"/>
            <a:ext cx="1013959" cy="426930"/>
          </p:xfrm>
          <a:graphic>
            <a:graphicData uri="http://schemas.openxmlformats.org/presentationml/2006/ole">
              <p:oleObj spid="_x0000_s1026" name="Formel" r:id="rId3" imgW="482400" imgH="203040" progId="Equation.3">
                <p:embed/>
              </p:oleObj>
            </a:graphicData>
          </a:graphic>
        </p:graphicFrame>
      </p:grpSp>
      <p:grpSp>
        <p:nvGrpSpPr>
          <p:cNvPr id="25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1028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2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1029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1027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Aerodynamic effects on rotation </a:t>
            </a:r>
            <a:r>
              <a:rPr lang="en-US" dirty="0" smtClean="0"/>
              <a:t>neglected </a:t>
            </a:r>
            <a:r>
              <a:rPr lang="en-US" dirty="0" smtClean="0"/>
              <a:t>(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aero</a:t>
            </a:r>
            <a:r>
              <a:rPr lang="en-US" dirty="0" smtClean="0"/>
              <a:t> </a:t>
            </a:r>
            <a:r>
              <a:rPr lang="en-US" dirty="0" smtClean="0">
                <a:latin typeface="LM Roman 10" pitchFamily="50" charset="0"/>
              </a:rPr>
              <a:t>&lt;&lt;</a:t>
            </a:r>
            <a:r>
              <a:rPr lang="en-US" dirty="0" smtClean="0"/>
              <a:t> 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actuation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9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611" y="2688792"/>
            <a:ext cx="4933950" cy="361950"/>
          </a:xfrm>
          <a:prstGeom prst="rect">
            <a:avLst/>
          </a:prstGeom>
          <a:noFill/>
        </p:spPr>
      </p:pic>
      <p:pic>
        <p:nvPicPr>
          <p:cNvPr id="20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487" y="3729164"/>
            <a:ext cx="7439025" cy="12668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8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eth_praesentation_4zu3_ETH8.potx</Template>
  <TotalTime>0</TotalTime>
  <Words>727</Words>
  <Application>Microsoft Office PowerPoint</Application>
  <PresentationFormat>Bildschirmpräsentation (4:3)</PresentationFormat>
  <Paragraphs>341</Paragraphs>
  <Slides>28</Slides>
  <Notes>2</Notes>
  <HiddenSlides>0</HiddenSlides>
  <MMClips>3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0" baseType="lpstr">
      <vt:lpstr>eth_praesentation_4zu3_ETH8</vt:lpstr>
      <vt:lpstr>Formel</vt:lpstr>
      <vt:lpstr>Estimation of Actuation Configuration for a Multi-Actuated Blimp</vt:lpstr>
      <vt:lpstr>Motivation</vt:lpstr>
      <vt:lpstr>Goal</vt:lpstr>
      <vt:lpstr>Content</vt:lpstr>
      <vt:lpstr>System Overview</vt:lpstr>
      <vt:lpstr>System Overview: Control</vt:lpstr>
      <vt:lpstr>System Overview</vt:lpstr>
      <vt:lpstr>Problem Formulation</vt:lpstr>
      <vt:lpstr>Problem Formulation: System Model</vt:lpstr>
      <vt:lpstr>Problem Formulation: Parameters</vt:lpstr>
      <vt:lpstr>Problem Formulation: Parameters</vt:lpstr>
      <vt:lpstr>Problem Formulation: System Model</vt:lpstr>
      <vt:lpstr>Simulator</vt:lpstr>
      <vt:lpstr>Problem Formulation: Optimization</vt:lpstr>
      <vt:lpstr>Problem Formulation: Input Pattern</vt:lpstr>
      <vt:lpstr>Results</vt:lpstr>
      <vt:lpstr>Simulation: Confidence Region</vt:lpstr>
      <vt:lpstr>Simulation: Casestudies</vt:lpstr>
      <vt:lpstr>Problem Formulation: Input Pattern</vt:lpstr>
      <vt:lpstr>Data Acquisition                 (Preprocessing)</vt:lpstr>
      <vt:lpstr>Results: Experiments</vt:lpstr>
      <vt:lpstr>Experiments</vt:lpstr>
      <vt:lpstr>Simulation: Convergence Region</vt:lpstr>
      <vt:lpstr>Experiment: Convergence Region</vt:lpstr>
      <vt:lpstr>Results: „Ground Truth“ (Leica)</vt:lpstr>
      <vt:lpstr>Results: Compare Leica and Batch Solution</vt:lpstr>
      <vt:lpstr>Discussion</vt:lpstr>
      <vt:lpstr>Outlook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Matthias Krebs</cp:lastModifiedBy>
  <cp:revision>246</cp:revision>
  <cp:lastPrinted>2013-06-08T11:22:51Z</cp:lastPrinted>
  <dcterms:created xsi:type="dcterms:W3CDTF">2013-05-24T16:23:39Z</dcterms:created>
  <dcterms:modified xsi:type="dcterms:W3CDTF">2014-05-27T09:22:35Z</dcterms:modified>
</cp:coreProperties>
</file>